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71" r:id="rId25"/>
    <p:sldId id="27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276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2014. 10. 2.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2014. 10. 2.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hyperlink" Target="https://www.linux.co.kr/home2/board/subbs/board.php?bo_table=lecture&amp;wr_id=1130&amp;sca=10414&amp;sfl=wr_subject&amp;stx=mount&amp;sop=and%23https://www.linux.co.kr/home2/board/subbs/board.php?bo_table=lecture&amp;wr_id=1130&amp;sca=10414&amp;sfl=wr_subject&amp;stx=mount&amp;sop=an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hyperlink" Target="https://www.linux.co.kr/home2/board/subbs/board.php?bo_table=lecture&amp;wr_id=179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cs.dongguk.ac.kr/~jhuni/linux.html" TargetMode="External"/><Relationship Id="rId4" Type="http://schemas.openxmlformats.org/officeDocument/2006/relationships/hyperlink" Target="http://www.viper.pe.kr/docs/linux_syscmd.html" TargetMode="External"/><Relationship Id="rId5" Type="http://schemas.openxmlformats.org/officeDocument/2006/relationships/hyperlink" Target="http://sacstory.tistory.com/entry/%EB%A6%AC%EB%88%85%EC%8A%A4-%EB%AA%85%EB%A0%B9%EC%96%B4" TargetMode="External"/><Relationship Id="rId6" Type="http://schemas.openxmlformats.org/officeDocument/2006/relationships/hyperlink" Target="http://www.hackerschool.org/HS_Boards/zboard.php?id=Free_Lectures&amp;no=8032" TargetMode="External"/><Relationship Id="rId7" Type="http://schemas.openxmlformats.org/officeDocument/2006/relationships/hyperlink" Target="https://www.linux.co.kr/home2/board/subbs/board.php?bo_table=lecture&amp;wr_id=1791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linux.co.k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131087</a:t>
            </a:r>
            <a:r>
              <a:rPr lang="ko-KR" altLang="en-US" dirty="0" smtClean="0"/>
              <a:t> 황정민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리눅스 명령어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5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err="1" smtClean="0">
                <a:latin typeface="나눔고딕OTF"/>
                <a:ea typeface="나눔고딕OTF"/>
                <a:cs typeface="나눔고딕OTF"/>
              </a:rPr>
              <a:t>chgrp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파일이나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디렉토리의 소유그룹을 변경할때 사용하는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chown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명령어는 소유자와 소유그룹을 한꺼번에 변경할 수 있지만 </a:t>
            </a: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chgrp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로는 소유그룹만을 변경할 수가 있다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</a:t>
            </a:r>
            <a:endParaRPr lang="en-US" sz="1400" dirty="0">
              <a:latin typeface="나눔고딕OTF"/>
              <a:ea typeface="나눔고딕OTF"/>
              <a:cs typeface="나눔고딕OTF"/>
            </a:endParaRPr>
          </a:p>
          <a:p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-c :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실제로 파일의 권한이 바뀐 파일만 자세히 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파일의 권한이 바뀔 수 없어도 에러 메시지를  출력하지 않는다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변경된 권한에 대해서 자세히</a:t>
            </a:r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디렉토리와 파일들의 권한을 재귀적으로 모두 바꾼다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89" y="690265"/>
            <a:ext cx="5562022" cy="3907065"/>
          </a:xfrm>
        </p:spPr>
      </p:pic>
      <p:sp>
        <p:nvSpPr>
          <p:cNvPr id="4" name="TextBox 3"/>
          <p:cNvSpPr txBox="1"/>
          <p:nvPr/>
        </p:nvSpPr>
        <p:spPr>
          <a:xfrm>
            <a:off x="3124200" y="4802724"/>
            <a:ext cx="563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•"/>
            </a:pP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거절이 취미인 리눅스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….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현재 계정의 권한이 낮아 그룹변경이 허용되지 않았다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26964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나눔고딕OTF"/>
                <a:ea typeface="나눔고딕OTF"/>
                <a:cs typeface="나눔고딕OTF"/>
              </a:rPr>
              <a:t>touch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touch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는 파일의 날짜시간정보를 변경하는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즉 아무런 옵션이 없다면 파일의 최근에 사용한 시간과 최근에 변경된 시간을 서버의 현재시간으로 변경한다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만약 지정된 명령어가 존재하지 않는다면 파일의 크기가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0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인 빈 파일을 생성한다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0954" r="8541" b="19082"/>
          <a:stretch/>
        </p:blipFill>
        <p:spPr>
          <a:xfrm>
            <a:off x="3151810" y="786926"/>
            <a:ext cx="5535753" cy="3792900"/>
          </a:xfrm>
        </p:spPr>
      </p:pic>
    </p:spTree>
    <p:extLst>
      <p:ext uri="{BB962C8B-B14F-4D97-AF65-F5344CB8AC3E}">
        <p14:creationId xmlns:p14="http://schemas.microsoft.com/office/powerpoint/2010/main" val="315416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나눔고딕OTF"/>
                <a:ea typeface="나눔고딕OTF"/>
                <a:cs typeface="나눔고딕OTF"/>
              </a:rPr>
              <a:t>cd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"Change Directory"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의 약어로서 작업디렉토리의 위치를 바꾸는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즉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현재 위치한 디렉토리에서 지정된 디렉토리로 이동할때 사용하는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또한 그냥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"cd"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라고만 하면 서버 로그인시에 처음 위치했던 자신의 홈디렉토리로 이동한다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</a:t>
            </a:r>
          </a:p>
          <a:p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너무나 많이 쓰이는 명령어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89" y="711016"/>
            <a:ext cx="5562022" cy="3865563"/>
          </a:xfrm>
        </p:spPr>
      </p:pic>
      <p:sp>
        <p:nvSpPr>
          <p:cNvPr id="4" name="TextBox 3"/>
          <p:cNvSpPr txBox="1"/>
          <p:nvPr/>
        </p:nvSpPr>
        <p:spPr>
          <a:xfrm>
            <a:off x="3124200" y="4802724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•"/>
            </a:pP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사실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cd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는 명령어 자체보다는 리눅스의 파일구조를 이해하고 써야 좋다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pPr marL="171450" indent="-171450">
              <a:buFontTx/>
              <a:buChar char="•"/>
            </a:pPr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이라던가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..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이라던가 상대경로 절대경로 등등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..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251437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mkdir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MaKe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Directory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의 약어로서 새로운 디렉토리를 만들때 사용하는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리눅스의 가장 흔한 명령어의 일종으로서 필요한 디렉토리가 있을때 간단히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</a:t>
            </a: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mkdir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디렉토리명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으로 새로운 디렉토리를 만들 수 있다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이때 생성되는 디렉토리는 생성하는 사용자의 </a:t>
            </a: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umask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값에 따라 그 퍼미션이 달라지게 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89" y="723676"/>
            <a:ext cx="5562022" cy="3840242"/>
          </a:xfrm>
        </p:spPr>
      </p:pic>
    </p:spTree>
    <p:extLst>
      <p:ext uri="{BB962C8B-B14F-4D97-AF65-F5344CB8AC3E}">
        <p14:creationId xmlns:p14="http://schemas.microsoft.com/office/powerpoint/2010/main" val="292570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rmdir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비어있는 디렉토리를 삭제하는 명령어이다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디렉토리를 삭제할 때에는 반드시 삭제하고자 하는 디렉토리가 비어있어야한다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하지만 실무에서는 비어있지 않은 디렉토리를 삭제하는 경우가 흔하므로 </a:t>
            </a:r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rmdir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명령어 대신에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</a:t>
            </a:r>
            <a:r>
              <a:rPr lang="en-US" altLang="ko-KR" sz="1800" b="1" dirty="0" err="1">
                <a:latin typeface="나눔고딕OTF"/>
                <a:ea typeface="나눔고딕OTF"/>
                <a:cs typeface="나눔고딕OTF"/>
              </a:rPr>
              <a:t>rm</a:t>
            </a:r>
            <a:r>
              <a:rPr lang="en-US" altLang="ko-KR" sz="1800" b="1" dirty="0">
                <a:latin typeface="나눔고딕OTF"/>
                <a:ea typeface="나눔고딕OTF"/>
                <a:cs typeface="나눔고딕OTF"/>
              </a:rPr>
              <a:t> -</a:t>
            </a:r>
            <a:r>
              <a:rPr lang="en-US" altLang="ko-KR" sz="1800" b="1" dirty="0" err="1" smtClean="0">
                <a:latin typeface="나눔고딕OTF"/>
                <a:ea typeface="나눔고딕OTF"/>
                <a:cs typeface="나눔고딕OTF"/>
              </a:rPr>
              <a:t>rf</a:t>
            </a:r>
            <a:r>
              <a:rPr lang="en-US" altLang="ko-KR" sz="1800" b="1" dirty="0" smtClean="0">
                <a:latin typeface="나눔고딕OTF"/>
                <a:ea typeface="나눔고딕OTF"/>
                <a:cs typeface="나눔고딕OTF"/>
              </a:rPr>
              <a:t>“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디렉토리명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"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이란 명령어를 많이 사용한다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99" y="723676"/>
            <a:ext cx="5541401" cy="3840242"/>
          </a:xfrm>
        </p:spPr>
      </p:pic>
    </p:spTree>
    <p:extLst>
      <p:ext uri="{BB962C8B-B14F-4D97-AF65-F5344CB8AC3E}">
        <p14:creationId xmlns:p14="http://schemas.microsoft.com/office/powerpoint/2010/main" val="35195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pwd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작업하고 있는 경로를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5" y="723676"/>
            <a:ext cx="5512469" cy="3840242"/>
          </a:xfrm>
        </p:spPr>
      </p:pic>
    </p:spTree>
    <p:extLst>
      <p:ext uri="{BB962C8B-B14F-4D97-AF65-F5344CB8AC3E}">
        <p14:creationId xmlns:p14="http://schemas.microsoft.com/office/powerpoint/2010/main" val="276294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stat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파일이나 시스템 상태를 출력해주는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200" dirty="0"/>
              <a:t>-c %w : </a:t>
            </a:r>
            <a:r>
              <a:rPr lang="ko-KR" altLang="en-US" sz="1200" dirty="0"/>
              <a:t>최초 만들어진 날짜 출력</a:t>
            </a:r>
          </a:p>
          <a:p>
            <a:r>
              <a:rPr lang="en-US" altLang="ko-KR" sz="1200" dirty="0"/>
              <a:t>-c %x : </a:t>
            </a:r>
            <a:r>
              <a:rPr lang="ko-KR" altLang="en-US" sz="1200" dirty="0"/>
              <a:t>마지막 엑세스 날짜 출력</a:t>
            </a:r>
          </a:p>
          <a:p>
            <a:r>
              <a:rPr lang="en-US" altLang="ko-KR" sz="1200" dirty="0"/>
              <a:t>-c %y : </a:t>
            </a:r>
            <a:r>
              <a:rPr lang="ko-KR" altLang="en-US" sz="1200" dirty="0"/>
              <a:t>마지막 수정된 날짜 출력</a:t>
            </a:r>
          </a:p>
          <a:p>
            <a:r>
              <a:rPr lang="en-US" altLang="ko-KR" sz="1200" dirty="0"/>
              <a:t>-c %z : </a:t>
            </a:r>
            <a:r>
              <a:rPr lang="ko-KR" altLang="en-US" sz="1200" dirty="0"/>
              <a:t>마지막 변경돈 날짜 출력</a:t>
            </a:r>
            <a:endParaRPr lang="en-US" sz="1200" dirty="0"/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5" y="727878"/>
            <a:ext cx="5512469" cy="3831838"/>
          </a:xfrm>
        </p:spPr>
      </p:pic>
    </p:spTree>
    <p:extLst>
      <p:ext uri="{BB962C8B-B14F-4D97-AF65-F5344CB8AC3E}">
        <p14:creationId xmlns:p14="http://schemas.microsoft.com/office/powerpoint/2010/main" val="67914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df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파일시스템의 용량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마운트 정보 등을 보여주는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첫번째 필드는 장치명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           두번째는 할당된 용량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      세번째는 사용된 용량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      네번째는 사용가능한 용량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다섯번째는 사용율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          여섯번째는 마운트된 포인트를 표시한다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KB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단위로 표시되나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–h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옵션으로 읽기편하게 볼 수 있고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-T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옵션으로 시스템 종류를 확인할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5" y="750710"/>
            <a:ext cx="5512469" cy="3786173"/>
          </a:xfrm>
        </p:spPr>
      </p:pic>
    </p:spTree>
    <p:extLst>
      <p:ext uri="{BB962C8B-B14F-4D97-AF65-F5344CB8AC3E}">
        <p14:creationId xmlns:p14="http://schemas.microsoft.com/office/powerpoint/2010/main" val="296720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du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Disk Usage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의 약어로 파일 및 디렉토리의 사용량을 확인할 때 사용하는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du [op] [file]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형태로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[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file]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대신에 디렉토리나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~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userID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형태로 쓸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s :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지정 디렉토리 및 모든 파일과 서브 디렉토리의 용량을 합쳐서 표시해준다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h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읽기편하게 표시해준다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06" y="750710"/>
            <a:ext cx="5479987" cy="3786173"/>
          </a:xfrm>
        </p:spPr>
      </p:pic>
    </p:spTree>
    <p:extLst>
      <p:ext uri="{BB962C8B-B14F-4D97-AF65-F5344CB8AC3E}">
        <p14:creationId xmlns:p14="http://schemas.microsoft.com/office/powerpoint/2010/main" val="272026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find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468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원하는 파일을 찾는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옵션이 매우 중요하다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en-US" altLang="ko-KR" sz="1400" dirty="0"/>
              <a:t>-perm : </a:t>
            </a:r>
            <a:r>
              <a:rPr lang="ko-KR" altLang="en-US" sz="1400" dirty="0"/>
              <a:t>권한과 일치하는 파일을 찾는다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ex)#find / -perm -4000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dirty="0"/>
              <a:t>*</a:t>
            </a:r>
            <a:r>
              <a:rPr lang="ko-KR" altLang="en-US" sz="1400" dirty="0"/>
              <a:t>해석 </a:t>
            </a:r>
            <a:r>
              <a:rPr lang="en-US" altLang="ko-KR" sz="1400" dirty="0"/>
              <a:t>: /</a:t>
            </a:r>
            <a:r>
              <a:rPr lang="ko-KR" altLang="en-US" sz="1400" dirty="0"/>
              <a:t>에서부터 </a:t>
            </a:r>
            <a:r>
              <a:rPr lang="en-US" altLang="ko-KR" sz="1400" dirty="0" err="1"/>
              <a:t>setUID</a:t>
            </a:r>
            <a:r>
              <a:rPr lang="en-US" altLang="ko-KR" sz="1400" dirty="0"/>
              <a:t> </a:t>
            </a:r>
            <a:r>
              <a:rPr lang="ko-KR" altLang="en-US" sz="1400" dirty="0"/>
              <a:t>가 걸린 모든 파일을 </a:t>
            </a:r>
            <a:r>
              <a:rPr lang="ko-KR" altLang="en-US" sz="1400" dirty="0" smtClean="0"/>
              <a:t>찾아라</a:t>
            </a:r>
            <a:r>
              <a:rPr lang="en-US" altLang="ko-KR" sz="1400" dirty="0" smtClean="0"/>
              <a:t>” </a:t>
            </a:r>
          </a:p>
          <a:p>
            <a:r>
              <a:rPr lang="ko-KR" altLang="en-US" sz="1400" dirty="0" smtClean="0"/>
              <a:t>위에서 </a:t>
            </a:r>
            <a:r>
              <a:rPr lang="en-US" altLang="ko-KR" sz="1400" dirty="0"/>
              <a:t>4000</a:t>
            </a:r>
            <a:r>
              <a:rPr lang="ko-KR" altLang="en-US" sz="1400" dirty="0"/>
              <a:t>앞에 </a:t>
            </a:r>
            <a:r>
              <a:rPr lang="en-US" altLang="ko-KR" sz="1400" dirty="0"/>
              <a:t>-</a:t>
            </a:r>
            <a:r>
              <a:rPr lang="ko-KR" altLang="en-US" sz="1400" dirty="0"/>
              <a:t>가 바로 </a:t>
            </a:r>
            <a:r>
              <a:rPr lang="en-US" altLang="ko-KR" sz="1400" dirty="0"/>
              <a:t>"</a:t>
            </a:r>
            <a:r>
              <a:rPr lang="ko-KR" altLang="en-US" sz="1400" dirty="0"/>
              <a:t>적어도</a:t>
            </a:r>
            <a:r>
              <a:rPr lang="en-US" altLang="ko-KR" sz="1400" dirty="0"/>
              <a:t>"</a:t>
            </a:r>
            <a:r>
              <a:rPr lang="ko-KR" altLang="en-US" sz="1400" dirty="0"/>
              <a:t>를 의미하며 </a:t>
            </a:r>
            <a:r>
              <a:rPr lang="en-US" altLang="ko-KR" sz="1400" dirty="0"/>
              <a:t>-perm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권한을 찾겠다</a:t>
            </a:r>
            <a:r>
              <a:rPr lang="en-US" altLang="ko-KR" sz="1400" dirty="0"/>
              <a:t>" </a:t>
            </a:r>
            <a:r>
              <a:rPr lang="ko-KR" altLang="en-US" sz="1400" dirty="0"/>
              <a:t>라는 옵션이고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그 </a:t>
            </a:r>
            <a:r>
              <a:rPr lang="ko-KR" altLang="en-US" sz="1400" dirty="0"/>
              <a:t>뒤에 </a:t>
            </a:r>
            <a:r>
              <a:rPr lang="en-US" altLang="ko-KR" sz="1400" dirty="0"/>
              <a:t>'4'</a:t>
            </a:r>
            <a:r>
              <a:rPr lang="ko-KR" altLang="en-US" sz="1400" dirty="0"/>
              <a:t>자가 바로 </a:t>
            </a:r>
            <a:r>
              <a:rPr lang="en-US" altLang="ko-KR" sz="1400" dirty="0" err="1"/>
              <a:t>setUID</a:t>
            </a:r>
            <a:r>
              <a:rPr lang="ko-KR" altLang="en-US" sz="1400" dirty="0"/>
              <a:t>를 의미하며</a:t>
            </a:r>
            <a:r>
              <a:rPr lang="en-US" altLang="ko-KR" sz="1400" dirty="0"/>
              <a:t>, '000'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rwx</a:t>
            </a:r>
            <a:r>
              <a:rPr lang="en-US" altLang="ko-KR" sz="1400" dirty="0"/>
              <a:t> </a:t>
            </a:r>
            <a:r>
              <a:rPr lang="ko-KR" altLang="en-US" sz="1400" dirty="0"/>
              <a:t>모두를 </a:t>
            </a:r>
            <a:r>
              <a:rPr lang="ko-KR" altLang="en-US" sz="1400" dirty="0" smtClean="0"/>
              <a:t>의미한다</a:t>
            </a:r>
            <a:r>
              <a:rPr lang="ko-KR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-name : </a:t>
            </a:r>
            <a:r>
              <a:rPr lang="ko-KR" altLang="en-US" sz="1400" dirty="0"/>
              <a:t>이름과 일치하는 파일을 찾는다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 </a:t>
            </a:r>
            <a:r>
              <a:rPr lang="en-US" altLang="ko-KR" sz="1400" dirty="0" smtClean="0"/>
              <a:t>-</a:t>
            </a:r>
            <a:r>
              <a:rPr lang="en-US" altLang="ko-KR" sz="1400" dirty="0"/>
              <a:t>user : </a:t>
            </a:r>
            <a:r>
              <a:rPr lang="ko-KR" altLang="en-US" sz="1400" dirty="0"/>
              <a:t>유저와 일치하는 파일을 찾는다</a:t>
            </a:r>
            <a:r>
              <a:rPr lang="en-US" altLang="ko-KR" sz="1400" dirty="0" smtClean="0"/>
              <a:t>. </a:t>
            </a:r>
            <a:r>
              <a:rPr lang="en-US" altLang="ko-KR" sz="1400" dirty="0"/>
              <a:t>-group : </a:t>
            </a:r>
            <a:r>
              <a:rPr lang="ko-KR" altLang="en-US" sz="1400" dirty="0"/>
              <a:t>그룹과 일치하는 파일을 찾는다</a:t>
            </a:r>
            <a:r>
              <a:rPr lang="en-US" altLang="ko-KR" sz="1400" dirty="0" smtClean="0"/>
              <a:t>.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57" y="750710"/>
            <a:ext cx="5471684" cy="3786173"/>
          </a:xfrm>
        </p:spPr>
      </p:pic>
      <p:sp>
        <p:nvSpPr>
          <p:cNvPr id="5" name="Rectangle 4"/>
          <p:cNvSpPr/>
          <p:nvPr/>
        </p:nvSpPr>
        <p:spPr>
          <a:xfrm>
            <a:off x="2905760" y="4878592"/>
            <a:ext cx="57778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</a:t>
            </a:r>
            <a:r>
              <a:rPr lang="ko-KR" altLang="en-US" sz="1400" dirty="0" smtClean="0"/>
              <a:t>      </a:t>
            </a:r>
            <a:r>
              <a:rPr lang="en-US" altLang="ko-KR" sz="1400" dirty="0" smtClean="0"/>
              <a:t>-</a:t>
            </a:r>
            <a:r>
              <a:rPr lang="en-US" altLang="ko-KR" sz="1400" dirty="0"/>
              <a:t>empty : </a:t>
            </a:r>
            <a:r>
              <a:rPr lang="ko-KR" altLang="en-US" sz="1400" dirty="0"/>
              <a:t>비어있는 파일이나 디렉토리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-</a:t>
            </a:r>
            <a:r>
              <a:rPr lang="en-US" altLang="ko-KR" sz="1400" dirty="0" err="1"/>
              <a:t>amin</a:t>
            </a:r>
            <a:r>
              <a:rPr lang="en-US" altLang="ko-KR" sz="1400" dirty="0"/>
              <a:t> n : n</a:t>
            </a:r>
            <a:r>
              <a:rPr lang="ko-KR" altLang="en-US" sz="1400" dirty="0"/>
              <a:t>분 전에 마지막으로 액세스된 파일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n : n*24</a:t>
            </a:r>
            <a:r>
              <a:rPr lang="ko-KR" altLang="en-US" sz="1400" dirty="0"/>
              <a:t>시간 전에 마지막으로 액세스된 파일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-</a:t>
            </a:r>
            <a:r>
              <a:rPr lang="en-US" altLang="ko-KR" sz="1400" dirty="0" err="1"/>
              <a:t>cmin</a:t>
            </a:r>
            <a:r>
              <a:rPr lang="en-US" altLang="ko-KR" sz="1400" dirty="0"/>
              <a:t> n : n</a:t>
            </a:r>
            <a:r>
              <a:rPr lang="ko-KR" altLang="en-US" sz="1400" dirty="0"/>
              <a:t>분 전에 마지막으로 변경된 파일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-</a:t>
            </a:r>
            <a:r>
              <a:rPr lang="en-US" altLang="ko-KR" sz="1400" dirty="0" err="1"/>
              <a:t>ctime</a:t>
            </a:r>
            <a:r>
              <a:rPr lang="en-US" altLang="ko-KR" sz="1400" dirty="0"/>
              <a:t> n : n*24</a:t>
            </a:r>
            <a:r>
              <a:rPr lang="ko-KR" altLang="en-US" sz="1400" dirty="0"/>
              <a:t>시간 전에 마지막으로 변경된 파일</a:t>
            </a:r>
          </a:p>
          <a:p>
            <a:r>
              <a:rPr lang="ko-KR" altLang="en-US" sz="1400" dirty="0"/>
              <a:t>      </a:t>
            </a:r>
            <a:r>
              <a:rPr lang="en-US" altLang="ko-KR" sz="1400" dirty="0"/>
              <a:t>-newer </a:t>
            </a:r>
            <a:r>
              <a:rPr lang="ko-KR" altLang="en-US" sz="1400" dirty="0"/>
              <a:t>파일 </a:t>
            </a:r>
            <a:r>
              <a:rPr lang="en-US" altLang="ko-KR" sz="1400" dirty="0"/>
              <a:t>: "</a:t>
            </a:r>
            <a:r>
              <a:rPr lang="ko-KR" altLang="en-US" sz="1400" dirty="0"/>
              <a:t>파일</a:t>
            </a:r>
            <a:r>
              <a:rPr lang="en-US" altLang="ko-KR" sz="1400" dirty="0"/>
              <a:t>"</a:t>
            </a:r>
            <a:r>
              <a:rPr lang="ko-KR" altLang="en-US" sz="1400" dirty="0"/>
              <a:t>보다 최신의 파일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320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시스템 조작 명령어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023" y="2551837"/>
            <a:ext cx="74676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err="1">
                <a:latin typeface="나눔고딕"/>
                <a:ea typeface="나눔고딕"/>
                <a:cs typeface="나눔고딕"/>
              </a:rPr>
              <a:t>ls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cp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mv,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rm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cat,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chmod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chown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chgrp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touch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cd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mkdir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rmdir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pwd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000" b="1" dirty="0" smtClean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stat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df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du, find,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whereis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, mount, </a:t>
            </a:r>
            <a:r>
              <a:rPr lang="en-US" sz="2000" b="1" dirty="0" err="1">
                <a:latin typeface="나눔고딕"/>
                <a:ea typeface="나눔고딕"/>
                <a:cs typeface="나눔고딕"/>
              </a:rPr>
              <a:t>umount</a:t>
            </a:r>
            <a:r>
              <a:rPr lang="en-US" sz="2000" b="1" dirty="0">
                <a:latin typeface="나눔고딕"/>
                <a:ea typeface="나눔고딕"/>
                <a:cs typeface="나눔고딕"/>
              </a:rPr>
              <a:t> </a:t>
            </a:r>
            <a:endParaRPr lang="en-US" sz="2000" b="1" dirty="0" smtClean="0">
              <a:latin typeface="나눔고딕"/>
              <a:ea typeface="나눔고딕"/>
              <a:cs typeface="나눔고딕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8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whereis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468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명령어의 실행파일위치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소스위치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man page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위치를 찾아주는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명령어의 위치만을 찾아주는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which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랑 달리 명령어와 관련된 모든 파일을 찾아준다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Whereis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[명령어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또는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Whereis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[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으로 탐색한다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옵션을 쓸 경우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실행파일 경로만을 확인한다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옵션은 맨페이지 경로만을 확인한다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57" y="756438"/>
            <a:ext cx="5471684" cy="3774716"/>
          </a:xfrm>
        </p:spPr>
      </p:pic>
    </p:spTree>
    <p:extLst>
      <p:ext uri="{BB962C8B-B14F-4D97-AF65-F5344CB8AC3E}">
        <p14:creationId xmlns:p14="http://schemas.microsoft.com/office/powerpoint/2010/main" val="220427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mount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468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마운트는 특정 디바이스를 디렉토리처럼 사용하기 위해 장치와 디렉토리를 연결하는 작업이다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옵션없이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mount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만 하면 현재 마운트되어 있는 정보를 볼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/name/ directory / file-system type/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rw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여부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순으로 표시된다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mount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이후에는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umount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해야 디바이스를 제거할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84" y="756438"/>
            <a:ext cx="5456030" cy="3774716"/>
          </a:xfrm>
        </p:spPr>
      </p:pic>
      <p:sp>
        <p:nvSpPr>
          <p:cNvPr id="4" name="Rectangle 3"/>
          <p:cNvSpPr/>
          <p:nvPr/>
        </p:nvSpPr>
        <p:spPr>
          <a:xfrm>
            <a:off x="2987040" y="5458639"/>
            <a:ext cx="569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시스템에 꼭 필요한 디바이스같은 경우에는 부팅시에 자동으로 마운트를 시켜주어야 한다</a:t>
            </a:r>
            <a:r>
              <a:rPr lang="en-US" altLang="ko-KR" sz="1100" dirty="0"/>
              <a:t>. </a:t>
            </a:r>
            <a:r>
              <a:rPr lang="ko-KR" altLang="en-US" sz="1100" dirty="0"/>
              <a:t>어떤 디바이스를 부팅과정에서 마운트를 시킬 것인가에 대한 설정은 </a:t>
            </a:r>
            <a:r>
              <a:rPr lang="en-US" altLang="ko-KR" sz="1100" dirty="0"/>
              <a:t>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</a:t>
            </a:r>
            <a:r>
              <a:rPr lang="en-US" altLang="ko-KR" sz="1100" dirty="0" err="1"/>
              <a:t>fstab</a:t>
            </a:r>
            <a:r>
              <a:rPr lang="ko-KR" altLang="en-US" sz="1100" dirty="0"/>
              <a:t>파일에 되어있다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파일을 보통 파일시스템 테이블이라고 부른다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r>
              <a:rPr lang="ko-KR" altLang="en-US" sz="1100" dirty="0" smtClean="0"/>
              <a:t>자세한건 </a:t>
            </a:r>
            <a:r>
              <a:rPr lang="ko-KR" altLang="en-US" sz="1100" dirty="0" smtClean="0">
                <a:hlinkClick r:id="rId3"/>
              </a:rPr>
              <a:t>리눅스포럼</a:t>
            </a:r>
            <a:r>
              <a:rPr lang="ko-KR" altLang="en-US" sz="1100" dirty="0" smtClean="0"/>
              <a:t> 참조</a:t>
            </a:r>
            <a:r>
              <a:rPr lang="en-US" altLang="ko-KR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9638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umount</a:t>
            </a:r>
            <a:r>
              <a:rPr lang="en-US" dirty="0" smtClean="0">
                <a:latin typeface="나눔고딕OTF"/>
                <a:ea typeface="나눔고딕OTF"/>
                <a:cs typeface="나눔고딕OTF"/>
              </a:rPr>
              <a:t>	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468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마운트를 해제하는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mount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이후 디스크를 제거하려면 반드시 해주어야한다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84" y="763119"/>
            <a:ext cx="5456030" cy="3761354"/>
          </a:xfrm>
        </p:spPr>
      </p:pic>
      <p:sp>
        <p:nvSpPr>
          <p:cNvPr id="4" name="Rectangle 3"/>
          <p:cNvSpPr/>
          <p:nvPr/>
        </p:nvSpPr>
        <p:spPr>
          <a:xfrm>
            <a:off x="2987040" y="5458639"/>
            <a:ext cx="56924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cd</a:t>
            </a:r>
            <a:r>
              <a:rPr lang="ko-KR" altLang="en-US" sz="1100" dirty="0" smtClean="0"/>
              <a:t>도 없고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기본으로 들어가있는 것을 뺐다가는 삽질할까봐 </a:t>
            </a:r>
            <a:r>
              <a:rPr lang="en-US" altLang="ko-KR" sz="1100" dirty="0" err="1" smtClean="0"/>
              <a:t>umount</a:t>
            </a:r>
            <a:r>
              <a:rPr lang="ko-KR" altLang="en-US" sz="1100" dirty="0" smtClean="0"/>
              <a:t>는 실행하지 않겠습니다</a:t>
            </a:r>
            <a:r>
              <a:rPr lang="en-US" altLang="ko-KR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201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명령어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023" y="2551837"/>
            <a:ext cx="746768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 smtClean="0">
                <a:latin typeface="나눔고딕"/>
                <a:ea typeface="나눔고딕"/>
                <a:cs typeface="나눔고딕"/>
              </a:rPr>
              <a:t>ps</a:t>
            </a:r>
            <a:r>
              <a:rPr lang="en-US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en-US" b="1" dirty="0" err="1" smtClean="0">
                <a:latin typeface="나눔고딕"/>
                <a:ea typeface="나눔고딕"/>
                <a:cs typeface="나눔고딕"/>
              </a:rPr>
              <a:t>pstree</a:t>
            </a:r>
            <a:r>
              <a:rPr lang="en-US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, kill , </a:t>
            </a:r>
            <a:r>
              <a:rPr lang="en-US" b="1" dirty="0" err="1" smtClean="0">
                <a:latin typeface="나눔고딕"/>
                <a:ea typeface="나눔고딕"/>
                <a:cs typeface="나눔고딕"/>
              </a:rPr>
              <a:t>bg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en-US" b="1" dirty="0" err="1" smtClean="0">
                <a:latin typeface="나눔고딕"/>
                <a:ea typeface="나눔고딕"/>
                <a:cs typeface="나눔고딕"/>
              </a:rPr>
              <a:t>fg</a:t>
            </a:r>
            <a:r>
              <a:rPr lang="en-US" b="1" dirty="0" smtClean="0">
                <a:latin typeface="나눔고딕"/>
                <a:ea typeface="나눔고딕"/>
                <a:cs typeface="나눔고딕"/>
              </a:rPr>
              <a:t>, top, </a:t>
            </a:r>
            <a:r>
              <a:rPr lang="en-US" b="1" dirty="0" err="1" smtClean="0">
                <a:latin typeface="나눔고딕"/>
                <a:ea typeface="나눔고딕"/>
                <a:cs typeface="나눔고딕"/>
              </a:rPr>
              <a:t>htop</a:t>
            </a:r>
            <a:endParaRPr lang="en-US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9950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ps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프로세스의 상태를 확인하는 명령어이다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주로 서버의 상태를 파악하기 위하여 관리자가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모든 프로세스를 표시해주는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–e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옵션과 전체경로를 만들어주는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–f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옵션을 합쳐서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–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ef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로 많이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–aux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도 많이 쓰는 편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grep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명령어와 합쳐서 특정 프로세스만 확인하기도 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ex)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–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ef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|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grep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tty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65" y="742370"/>
            <a:ext cx="5512469" cy="3802853"/>
          </a:xfrm>
        </p:spPr>
      </p:pic>
    </p:spTree>
    <p:extLst>
      <p:ext uri="{BB962C8B-B14F-4D97-AF65-F5344CB8AC3E}">
        <p14:creationId xmlns:p14="http://schemas.microsoft.com/office/powerpoint/2010/main" val="108116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pstree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실행중인 프로세스들의 트리구조를 보여주는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 관계를 파악하기 위해 필수적인 명령어이다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프로세스들의 옵션까지 함께 표시해준다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h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프로세스와 그의 부모 프로세스들을 강조해서 표시해준다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p :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PID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정보를 함께 출력해준다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g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시각적으로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같은 부모를 가진 프로세스끼리 정렬해서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98" y="742370"/>
            <a:ext cx="5505003" cy="3802853"/>
          </a:xfrm>
        </p:spPr>
      </p:pic>
    </p:spTree>
    <p:extLst>
      <p:ext uri="{BB962C8B-B14F-4D97-AF65-F5344CB8AC3E}">
        <p14:creationId xmlns:p14="http://schemas.microsoft.com/office/powerpoint/2010/main" val="212725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kill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프로세스를 죽이는데 사용하는 명령어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ps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등의 명령어로 프로세스의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PID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확인 후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kill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로 죽인다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PID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대신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%job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번호를 쓸 수도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실제로는 죽인다기보다는 시그널을 보낸다고 봐야 맞는데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사용할 때는 주로 죽이는데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9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강제 종료 옵션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98" y="883118"/>
            <a:ext cx="5505003" cy="3521356"/>
          </a:xfrm>
        </p:spPr>
      </p:pic>
    </p:spTree>
    <p:extLst>
      <p:ext uri="{BB962C8B-B14F-4D97-AF65-F5344CB8AC3E}">
        <p14:creationId xmlns:p14="http://schemas.microsoft.com/office/powerpoint/2010/main" val="148686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bg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운용되는 프로세스는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shell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에서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이라고 일컫는데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은 포그라운드와 백그라운드 두곳에서 실행된다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허나 포그라운드에서는 한번에 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만 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따라서 시간이 오래걸리는 컴파일 이나 무한루프를 도는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같은 것은 백그라운드로 보내서 다른 것과 병렬적으로 처리하는게 효과적이다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이때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bg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명령어를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처음부터 백그라운드에서 실행하려면 명령어 뒤에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&amp;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붙이면 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또한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bg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%job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번호로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제어를 할 수있다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0" y="883118"/>
            <a:ext cx="5466559" cy="3521356"/>
          </a:xfrm>
        </p:spPr>
      </p:pic>
    </p:spTree>
    <p:extLst>
      <p:ext uri="{BB962C8B-B14F-4D97-AF65-F5344CB8AC3E}">
        <p14:creationId xmlns:p14="http://schemas.microsoft.com/office/powerpoint/2010/main" val="22860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fg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bg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에서 설명했듯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을 포그라운드로 전환시키는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특히 백그라운드에서 실행중인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을 보류시키기 위해서는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fg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명령어로 포그라운드로 끌어내야만한다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또한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fg,bg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모두 인자없이 입력하면 최근에 멈추어진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을 포그라운드나 백그라운드 시킨다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bg,fg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는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kill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명령어와는 달리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PID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직접 사용할 수없고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번호만 사용할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shell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에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job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번호만 치면 자동으로 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fg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명령어로 실행된다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0" y="898172"/>
            <a:ext cx="5466559" cy="3491247"/>
          </a:xfrm>
        </p:spPr>
      </p:pic>
    </p:spTree>
    <p:extLst>
      <p:ext uri="{BB962C8B-B14F-4D97-AF65-F5344CB8AC3E}">
        <p14:creationId xmlns:p14="http://schemas.microsoft.com/office/powerpoint/2010/main" val="218223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top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시스템에서 실행되고 있는 프로세스들의 실시간 정보를 확인할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이외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CPU,Memory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부하율 등의 정보도 얻을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인자없이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top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만 치면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5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초간격으로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refresh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-d :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원하시는 시간간격으로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refresh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c :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모든 옵션값과 전체 명령행을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85" y="898172"/>
            <a:ext cx="5430828" cy="3491247"/>
          </a:xfrm>
        </p:spPr>
      </p:pic>
    </p:spTree>
    <p:extLst>
      <p:ext uri="{BB962C8B-B14F-4D97-AF65-F5344CB8AC3E}">
        <p14:creationId xmlns:p14="http://schemas.microsoft.com/office/powerpoint/2010/main" val="346827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ls</a:t>
            </a:r>
            <a:r>
              <a:rPr lang="en-US" dirty="0" smtClean="0">
                <a:latin typeface="Consolas"/>
                <a:cs typeface="Consolas"/>
              </a:rPr>
              <a:t>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58156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나눔고딕OTF"/>
                <a:ea typeface="나눔고딕OTF"/>
                <a:cs typeface="나눔고딕OTF"/>
              </a:rPr>
              <a:t>List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의 약자로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디렉토리내의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파일의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목록을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-help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통해 각 옵션별 내용을 확인해볼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-a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 내의 모든 파일 출력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파일의  </a:t>
            </a:r>
            <a:r>
              <a:rPr lang="en-US" altLang="ko-KR" sz="1000" dirty="0" err="1" smtClean="0">
                <a:latin typeface="나눔고딕OTF"/>
                <a:ea typeface="나눔고딕OTF"/>
                <a:cs typeface="나눔고딕OTF"/>
              </a:rPr>
              <a:t>incode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와 함께 출력 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-l(long)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파일 허용 여부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소유자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그룹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크기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날짜 등을 출력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U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정렬하여 출력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t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최근에 만들어진 파일 순서대로 출력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-R : 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서브 디렉토리의 내용을 포함하여 출력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1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라인 당 한 파일씩 출력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이외 다수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endParaRPr lang="en-US" dirty="0"/>
          </a:p>
        </p:txBody>
      </p:sp>
      <p:pic>
        <p:nvPicPr>
          <p:cNvPr id="5" name="Content Placeholder 4" descr="스크린샷 2014-07-22 오후 11.53.11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r="13648"/>
          <a:stretch/>
        </p:blipFill>
        <p:spPr/>
      </p:pic>
    </p:spTree>
    <p:extLst>
      <p:ext uri="{BB962C8B-B14F-4D97-AF65-F5344CB8AC3E}">
        <p14:creationId xmlns:p14="http://schemas.microsoft.com/office/powerpoint/2010/main" val="106158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htop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서버관리 모니터링의 끝판왕 명령어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라기보단 툴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ps,pstree,top,kill,nice,lsof,strace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등의 명령어 조합으로 할 수 있었던 일들을 심지어 마우스 클릭으로도 가능하게 해준다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지극히 아름다운 툴이라고 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a, u,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 s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,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l, H,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K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 q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등의 단축키가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모니터링 화면에서 숫자를 입력하면 해당 숫자의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PID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프로세스를 찾는다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85" y="925803"/>
            <a:ext cx="5430828" cy="34359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228184" y="5394926"/>
            <a:ext cx="56089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자세한 내용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err="1">
                <a:hlinkClick r:id="rId3"/>
              </a:rPr>
              <a:t>www.linux.co.kr</a:t>
            </a:r>
            <a:r>
              <a:rPr lang="en-US" sz="1600" dirty="0">
                <a:hlinkClick r:id="rId3"/>
              </a:rPr>
              <a:t>/home2/board/</a:t>
            </a:r>
            <a:r>
              <a:rPr lang="en-US" sz="1600" dirty="0" err="1">
                <a:hlinkClick r:id="rId3"/>
              </a:rPr>
              <a:t>subbs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board.php?bo_table</a:t>
            </a:r>
            <a:r>
              <a:rPr lang="en-US" sz="1600" dirty="0">
                <a:hlinkClick r:id="rId3"/>
              </a:rPr>
              <a:t>=</a:t>
            </a:r>
            <a:r>
              <a:rPr lang="en-US" sz="1600" dirty="0" err="1">
                <a:hlinkClick r:id="rId3"/>
              </a:rPr>
              <a:t>lecture&amp;wr_id</a:t>
            </a:r>
            <a:r>
              <a:rPr lang="en-US" sz="1600" dirty="0">
                <a:hlinkClick r:id="rId3"/>
              </a:rPr>
              <a:t>=1791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391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61697" y="2743200"/>
            <a:ext cx="6480174" cy="1673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관리 명령어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023" y="2551837"/>
            <a:ext cx="74676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sudo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 , login, </a:t>
            </a: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passwd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su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, who, w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477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sudo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개별 사용자가 한시적으로 관리자 권한을 취득할 수있게 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리눅스에서 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root 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계정을 그대로 사용하는것은 보안상의 이슈가 있기때문에 다른 계정을 이용한다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개별 사용자도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admin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group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안에 속해있어야지만 실행가능하다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(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또는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visudo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로 편집해 권한을 부여한 그룹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)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-s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는 환경변화 없이 현재 사용자가 관리자 권한을 획득하도록 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는 계정 자체가 관리자로 바뀐다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53" y="925803"/>
            <a:ext cx="5383292" cy="34359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7978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login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리눅스는 기본적으로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multi-user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개념에서 시작했기때문에 시스템을 이용하기 위해서는 반드시 로그인을 해야한다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바로 그 로그인을 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53" y="928530"/>
            <a:ext cx="5383292" cy="34305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0285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passwd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패스워드를 바꿔주는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패스워드에는 특수문자를 섞어주는게 좋다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특히 리눅스처럼 인터넷 환경에서 주로 쓰이는 녀석은 말이다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24" y="928530"/>
            <a:ext cx="5347150" cy="34305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752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su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다른 사용자로 서브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shell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을 생성하는 것으로 잠시동안 다른 사용자 계정으로 작업할 때 사용하는 명령어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하이푼을 쓰면 새로운 셀로 들어갈때 로그인 과정을 거치게 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하이픈 없이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root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로 바꾸면 현 디렉토리를 유지하는데 반해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–root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쓰면 로그인과정을 거쳐서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/root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디렉토리에 들어와 있는 것으로 쉽게 확인할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인자가 없으면 기본으로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root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로 바꾼다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24" y="939015"/>
            <a:ext cx="5347150" cy="34095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988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who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시스템에 접속해 있는 사용자들을 확인 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접속해있는 사용자의 계정명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터미널 정보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접속 시간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접속한 서버 정보 등을 알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 : 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접속한 사용자의 로그인 계정 정보를 확인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q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사용자 수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w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접속한 사용자들이 대화가능한 상황인지 알려준다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거의 모든 정보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73" y="939015"/>
            <a:ext cx="5307052" cy="34095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9665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w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시스템에 접속한 사용자들의 정보를 출력하는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who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와 매우 유사하나 서비의 시간이나 해당 서버가 얼마나 오래 유지 되었는지 등도 같이 알 수가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73" y="956518"/>
            <a:ext cx="5307052" cy="337455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258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61697" y="2743200"/>
            <a:ext cx="6480174" cy="1673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주요 명령어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7023" y="2551837"/>
            <a:ext cx="74676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endParaRPr lang="en-US" sz="2000" b="1" dirty="0">
              <a:latin typeface="나눔고딕"/>
              <a:ea typeface="나눔고딕"/>
              <a:cs typeface="나눔고딕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more , </a:t>
            </a: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grep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 , echo, history, alias</a:t>
            </a: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uname</a:t>
            </a:r>
            <a:r>
              <a:rPr lang="en-US" sz="2000" b="1" dirty="0" smtClean="0">
                <a:latin typeface="나눔고딕"/>
                <a:ea typeface="나눔고딕"/>
                <a:cs typeface="나눔고딕"/>
              </a:rPr>
              <a:t>, hostname, nice , </a:t>
            </a: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renice</a:t>
            </a:r>
            <a:endParaRPr lang="en-US" sz="2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latin typeface="나눔고딕"/>
              <a:ea typeface="나눔고딕"/>
              <a:cs typeface="나눔고딕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>
                <a:latin typeface="나눔고딕"/>
                <a:ea typeface="나눔고딕"/>
                <a:cs typeface="나눔고딕"/>
              </a:rPr>
              <a:t>etc</a:t>
            </a:r>
            <a:endParaRPr lang="en-US" sz="20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582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more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한 화면씩 출력을 보여주는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긴 파일에 경우에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more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사용해 본다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실행 시 몇가지 키 입력이 가능하다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-n : </a:t>
            </a:r>
            <a:r>
              <a:rPr lang="ko-KR" altLang="en-US" sz="1400" dirty="0"/>
              <a:t>여기서 </a:t>
            </a:r>
            <a:r>
              <a:rPr lang="en-US" altLang="ko-KR" sz="1400" dirty="0"/>
              <a:t>n</a:t>
            </a:r>
            <a:r>
              <a:rPr lang="ko-KR" altLang="en-US" sz="1400" dirty="0"/>
              <a:t>은 숫자를 의미하여</a:t>
            </a:r>
            <a:r>
              <a:rPr lang="en-US" altLang="ko-KR" sz="1400" dirty="0"/>
              <a:t>, </a:t>
            </a:r>
            <a:r>
              <a:rPr lang="ko-KR" altLang="en-US" sz="1400" dirty="0"/>
              <a:t>숫자는 출력 윈도우의 행수를 지정한다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-</a:t>
            </a:r>
            <a:r>
              <a:rPr lang="en-US" altLang="ko-KR" sz="1400" dirty="0"/>
              <a:t>f : </a:t>
            </a:r>
            <a:r>
              <a:rPr lang="ko-KR" altLang="en-US" sz="1400" dirty="0"/>
              <a:t>화면의 행이 아닌 논리적인 행 수를 계산한다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-</a:t>
            </a:r>
            <a:r>
              <a:rPr lang="en-US" altLang="ko-KR" sz="1400" dirty="0"/>
              <a:t>s : </a:t>
            </a:r>
            <a:r>
              <a:rPr lang="ko-KR" altLang="en-US" sz="1400" dirty="0"/>
              <a:t>여러 개의 빈 공백행은 하나로 취급한다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-p : </a:t>
            </a:r>
            <a:r>
              <a:rPr lang="ko-KR" altLang="en-US" sz="1400" dirty="0"/>
              <a:t>스크롤하지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화면을 지우고 출력한다</a:t>
            </a:r>
            <a:r>
              <a:rPr lang="en-US" altLang="ko-KR" sz="14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73" y="957510"/>
            <a:ext cx="5307052" cy="33725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90073" y="4671467"/>
            <a:ext cx="53070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return : </a:t>
            </a:r>
            <a:r>
              <a:rPr lang="ko-KR" altLang="en-US" sz="1400" dirty="0"/>
              <a:t>한 줄만 스크롤된다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 : </a:t>
            </a:r>
            <a:r>
              <a:rPr lang="ko-KR" altLang="en-US" sz="1400" dirty="0"/>
              <a:t>반 페이지만 뒤로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space : </a:t>
            </a:r>
            <a:r>
              <a:rPr lang="ko-KR" altLang="en-US" sz="1400" dirty="0"/>
              <a:t>한 페이지만 뒤로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B : </a:t>
            </a:r>
            <a:r>
              <a:rPr lang="ko-KR" altLang="en-US" sz="1400" dirty="0"/>
              <a:t>한 페이지 앞으로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 : </a:t>
            </a:r>
            <a:r>
              <a:rPr lang="ko-KR" altLang="en-US" sz="1400" dirty="0"/>
              <a:t>도움말을 제공한다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V : vi </a:t>
            </a:r>
            <a:r>
              <a:rPr lang="ko-KR" altLang="en-US" sz="1400" dirty="0"/>
              <a:t>에디터를 부른다</a:t>
            </a:r>
            <a:r>
              <a:rPr lang="en-US" altLang="ko-KR" sz="1400" dirty="0"/>
              <a:t>. </a:t>
            </a:r>
            <a:r>
              <a:rPr lang="ko-KR" altLang="en-US" sz="1400" dirty="0"/>
              <a:t>에디터를 종료하면 원 위치로 돌아간다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Q : more </a:t>
            </a:r>
            <a:r>
              <a:rPr lang="ko-KR" altLang="en-US" sz="1400" dirty="0"/>
              <a:t>를 종료한다</a:t>
            </a:r>
            <a:r>
              <a:rPr lang="en-US" altLang="ko-KR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41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cp</a:t>
            </a:r>
            <a:r>
              <a:rPr lang="en-US" dirty="0" smtClean="0">
                <a:latin typeface="Consolas"/>
                <a:cs typeface="Consolas"/>
              </a:rPr>
              <a:t>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268236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>
                <a:latin typeface="나눔고딕OTF"/>
                <a:ea typeface="나눔고딕OTF"/>
                <a:cs typeface="나눔고딕OTF"/>
              </a:rPr>
              <a:t>Copy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의 약자로 파일이나 디렉토리를 복사한다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en-US" altLang="ko-KR" sz="1400" dirty="0" err="1">
                <a:latin typeface="나눔고딕OTF"/>
                <a:ea typeface="나눔고딕OTF"/>
                <a:cs typeface="나눔고딕OTF"/>
              </a:rPr>
              <a:t>c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[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option] [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원본파일의 경로와 파일명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][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대상경로의 파일명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으로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서브디렉토리를 포함한 전체 복사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동일 파일명 존재시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대치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동일 파일명 존재시 확인 후 복사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s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: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심볼릭 링크</a:t>
            </a:r>
            <a:r>
              <a:rPr lang="en-US" altLang="ko-KR" sz="1000" baseline="30000" dirty="0">
                <a:latin typeface="나눔고딕OTF"/>
                <a:ea typeface="나눔고딕OTF"/>
                <a:cs typeface="나눔고딕OTF"/>
              </a:rPr>
              <a:t>*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생성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-l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하드 링크</a:t>
            </a:r>
            <a:r>
              <a:rPr lang="en-US" altLang="ko-KR" sz="1000" baseline="30000" dirty="0">
                <a:latin typeface="나눔고딕OTF"/>
                <a:ea typeface="나눔고딕OTF"/>
                <a:cs typeface="나눔고딕OTF"/>
              </a:rPr>
              <a:t>*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생성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복사전에 파일명 표시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p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원시 파일의 소유자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그룹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허용여뷰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시간 등을 그대로 복사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디렉토리를 포함하여 복사</a:t>
            </a:r>
            <a:endParaRPr lang="en-US" dirty="0">
              <a:latin typeface="나눔고딕OTF"/>
              <a:ea typeface="나눔고딕OTF"/>
              <a:cs typeface="나눔고딕OTF"/>
            </a:endParaRPr>
          </a:p>
          <a:p>
            <a:endParaRPr lang="en-US" dirty="0"/>
          </a:p>
        </p:txBody>
      </p:sp>
      <p:pic>
        <p:nvPicPr>
          <p:cNvPr id="6" name="Content Placeholder 5" descr="스크린샷 2014-07-23 오전 12.22.28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8" r="13758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921570" y="5695051"/>
            <a:ext cx="6016870" cy="394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심볼릭 링크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 윈도우의 바로가기와 같은 역할을 한다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 심볼릭 링크가 걸어진 파일을 수정시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9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원본 파일은 수정되지 않는다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하드 링크 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  심볼릭 링크와 형태는 같은데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900" dirty="0" smtClean="0">
                <a:latin typeface="나눔고딕OTF"/>
                <a:ea typeface="나눔고딕OTF"/>
                <a:cs typeface="나눔고딕OTF"/>
              </a:rPr>
              <a:t> 하드링크에서 파일을 수정하면 원본파일도 함께 수정된다</a:t>
            </a:r>
            <a:r>
              <a:rPr lang="en-US" altLang="ko-KR" sz="9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sz="900" dirty="0">
              <a:latin typeface="나눔고딕OTF"/>
              <a:ea typeface="나눔고딕OTF"/>
              <a:cs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25461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more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한 화면씩 출력을 보여주는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긴 파일에 경우에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more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사용해 본다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실행 시 몇가지 키 입력이 가능하다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/>
              <a:t>-n : </a:t>
            </a:r>
            <a:r>
              <a:rPr lang="ko-KR" altLang="en-US" sz="1400" dirty="0"/>
              <a:t>여기서 </a:t>
            </a:r>
            <a:r>
              <a:rPr lang="en-US" altLang="ko-KR" sz="1400" dirty="0"/>
              <a:t>n</a:t>
            </a:r>
            <a:r>
              <a:rPr lang="ko-KR" altLang="en-US" sz="1400" dirty="0"/>
              <a:t>은 숫자를 의미하여</a:t>
            </a:r>
            <a:r>
              <a:rPr lang="en-US" altLang="ko-KR" sz="1400" dirty="0"/>
              <a:t>, </a:t>
            </a:r>
            <a:r>
              <a:rPr lang="ko-KR" altLang="en-US" sz="1400" dirty="0"/>
              <a:t>숫자는 출력 윈도우의 행수를 지정한다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-</a:t>
            </a:r>
            <a:r>
              <a:rPr lang="en-US" altLang="ko-KR" sz="1400" dirty="0"/>
              <a:t>f : </a:t>
            </a:r>
            <a:r>
              <a:rPr lang="ko-KR" altLang="en-US" sz="1400" dirty="0"/>
              <a:t>화면의 행이 아닌 논리적인 행 수를 계산한다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20000"/>
              </a:lnSpc>
            </a:pPr>
            <a:r>
              <a:rPr lang="en-US" altLang="ko-KR" sz="1400" dirty="0" smtClean="0"/>
              <a:t>-</a:t>
            </a:r>
            <a:r>
              <a:rPr lang="en-US" altLang="ko-KR" sz="1400" dirty="0"/>
              <a:t>s : </a:t>
            </a:r>
            <a:r>
              <a:rPr lang="ko-KR" altLang="en-US" sz="1400" dirty="0"/>
              <a:t>여러 개의 빈 공백행은 하나로 취급한다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/>
              <a:t>-p : </a:t>
            </a:r>
            <a:r>
              <a:rPr lang="ko-KR" altLang="en-US" sz="1400" dirty="0"/>
              <a:t>스크롤하지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화면을 지우고 출력한다</a:t>
            </a:r>
            <a:r>
              <a:rPr lang="en-US" altLang="ko-KR" sz="14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73" y="957510"/>
            <a:ext cx="5307052" cy="33725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90073" y="4671467"/>
            <a:ext cx="53070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return : </a:t>
            </a:r>
            <a:r>
              <a:rPr lang="ko-KR" altLang="en-US" sz="1400" dirty="0"/>
              <a:t>한 줄만 스크롤된다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 : </a:t>
            </a:r>
            <a:r>
              <a:rPr lang="ko-KR" altLang="en-US" sz="1400" dirty="0"/>
              <a:t>반 페이지만 뒤로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space : </a:t>
            </a:r>
            <a:r>
              <a:rPr lang="ko-KR" altLang="en-US" sz="1400" dirty="0"/>
              <a:t>한 페이지만 뒤로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B : </a:t>
            </a:r>
            <a:r>
              <a:rPr lang="ko-KR" altLang="en-US" sz="1400" dirty="0"/>
              <a:t>한 페이지 앞으로 이동한다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H : </a:t>
            </a:r>
            <a:r>
              <a:rPr lang="ko-KR" altLang="en-US" sz="1400" dirty="0"/>
              <a:t>도움말을 제공한다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V : vi </a:t>
            </a:r>
            <a:r>
              <a:rPr lang="ko-KR" altLang="en-US" sz="1400" dirty="0"/>
              <a:t>에디터를 부른다</a:t>
            </a:r>
            <a:r>
              <a:rPr lang="en-US" altLang="ko-KR" sz="1400" dirty="0"/>
              <a:t>. </a:t>
            </a:r>
            <a:r>
              <a:rPr lang="ko-KR" altLang="en-US" sz="1400" dirty="0"/>
              <a:t>에디터를 종료하면 원 위치로 돌아간다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Q : more </a:t>
            </a:r>
            <a:r>
              <a:rPr lang="ko-KR" altLang="en-US" sz="1400" dirty="0"/>
              <a:t>를 종료한다</a:t>
            </a:r>
            <a:r>
              <a:rPr lang="en-US" altLang="ko-KR" sz="1400" dirty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618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grep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출력할 때 지정한 내용이 있는 내용만 출력하는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/>
              <a:t>파일 내에서 지정한 패턴이나 문자열을 찾은 후에</a:t>
            </a:r>
            <a:r>
              <a:rPr lang="en-US" altLang="ko-KR" sz="1400" dirty="0"/>
              <a:t>, </a:t>
            </a:r>
            <a:r>
              <a:rPr lang="ko-KR" altLang="en-US" sz="1400" dirty="0"/>
              <a:t>그 패턴을 포함하고 있는 모든 행을 표준 출력해 준다</a:t>
            </a:r>
            <a:r>
              <a:rPr lang="en-US" altLang="ko-KR" sz="1400" dirty="0"/>
              <a:t>. </a:t>
            </a:r>
            <a:r>
              <a:rPr lang="ko-KR" altLang="en-US" sz="1400" dirty="0"/>
              <a:t>물론</a:t>
            </a:r>
            <a:r>
              <a:rPr lang="en-US" altLang="ko-KR" sz="1400" dirty="0"/>
              <a:t>, </a:t>
            </a:r>
            <a:r>
              <a:rPr lang="ko-KR" altLang="en-US" sz="1400" dirty="0"/>
              <a:t>한 디렉토리 내에서 지정한 패턴을 포함하는 파일을 출력할 수도 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/>
              <a:t> </a:t>
            </a:r>
            <a:r>
              <a:rPr lang="en-US" altLang="ko-KR" sz="1400" dirty="0" err="1"/>
              <a:t>grep</a:t>
            </a:r>
            <a:r>
              <a:rPr lang="en-US" altLang="ko-KR" sz="1400" dirty="0"/>
              <a:t> </a:t>
            </a:r>
            <a:r>
              <a:rPr lang="ko-KR" altLang="en-US" sz="1400" dirty="0"/>
              <a:t>명령은 하나 이상의 파일로부터 프로그램 수정 등을 위해 변수</a:t>
            </a:r>
            <a:r>
              <a:rPr lang="en-US" altLang="ko-KR" sz="1400" dirty="0"/>
              <a:t>, </a:t>
            </a:r>
            <a:r>
              <a:rPr lang="ko-KR" altLang="en-US" sz="1400" dirty="0"/>
              <a:t>또는 함수명을 찾을때 많이 사용된다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>
              <a:lnSpc>
                <a:spcPct val="110000"/>
              </a:lnSpc>
            </a:pPr>
            <a:r>
              <a:rPr lang="ko-KR" altLang="en-US" sz="1400" dirty="0" smtClean="0"/>
              <a:t>정규표현식을 사용할 수 있다</a:t>
            </a:r>
            <a:r>
              <a:rPr lang="en-US" altLang="ko-KR" sz="1400" dirty="0" smtClean="0"/>
              <a:t>.</a:t>
            </a:r>
            <a:endParaRPr lang="en-US" sz="1400" dirty="0"/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68" y="957510"/>
            <a:ext cx="5268261" cy="337256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290073" y="4543611"/>
            <a:ext cx="530705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-c : </a:t>
            </a:r>
            <a:r>
              <a:rPr lang="ko-KR" altLang="en-US" dirty="0"/>
              <a:t>패턴이 일치하는 행의 수를 출력 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: </a:t>
            </a:r>
            <a:r>
              <a:rPr lang="ko-KR" altLang="en-US" dirty="0"/>
              <a:t>비교시 대소문자를 구별 안함 </a:t>
            </a:r>
          </a:p>
          <a:p>
            <a:r>
              <a:rPr lang="en-US" altLang="ko-KR" dirty="0"/>
              <a:t>-v : </a:t>
            </a:r>
            <a:r>
              <a:rPr lang="ko-KR" altLang="en-US" dirty="0"/>
              <a:t>지정한 패턴과 일치하지 않는 행만 출력 </a:t>
            </a:r>
          </a:p>
          <a:p>
            <a:r>
              <a:rPr lang="en-US" altLang="ko-KR" dirty="0"/>
              <a:t>-n : </a:t>
            </a:r>
            <a:r>
              <a:rPr lang="ko-KR" altLang="en-US" dirty="0"/>
              <a:t>행의 번호를 함께 출력 </a:t>
            </a:r>
          </a:p>
          <a:p>
            <a:r>
              <a:rPr lang="en-US" altLang="ko-KR" dirty="0"/>
              <a:t>-l : </a:t>
            </a:r>
            <a:r>
              <a:rPr lang="ko-KR" altLang="en-US" dirty="0"/>
              <a:t>패턴이 포함된 파일의 이름을 출력 </a:t>
            </a:r>
          </a:p>
          <a:p>
            <a:r>
              <a:rPr lang="en-US" altLang="ko-KR" dirty="0"/>
              <a:t>-w : </a:t>
            </a:r>
            <a:r>
              <a:rPr lang="ko-KR" altLang="en-US" dirty="0"/>
              <a:t>패턴이 전체 단어와 일치하는 행만 출력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echo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C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언어의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printf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()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같은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 프롬프트상에서 쓰기보다는 셸 스크립트 작성 시에 많이 쓰인다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프롬프트 상에선 파이프 기능과 활용해 자동으로 문자열을 입력한 듯한 효과를 내는데 사용하기도 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옵션은 개행을 하지 않고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-e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옵션은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escape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문자를 가능케 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68" y="977082"/>
            <a:ext cx="5268261" cy="33334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671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history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지금까지 사용한 명령 기록을 표시해주는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h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는 번호없이 보는 것이며 숫자를 인자로 받을 시 최근서부터 그 숫자만큼의 명령어 기록만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export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HISTTIMEFORMAT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= ‘%F %T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‘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를 해두면 시간까지 찍혀나온다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각 번호 앞에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붙혀서 입력하면 그 명령어를 다시 실행할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68" y="977826"/>
            <a:ext cx="5268261" cy="33319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2694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alias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매번 옵션과 인자값을 입력하기 힘든  명령어를 별명으로 지정해주는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다만 재부팅 시 초기화되기때문에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~/.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bashrc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설정 파일에 집어넣어서 주로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또 수정한 후 설정파일을 한번 실행해주어야 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그리고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=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앞뒤로 띄어쓰기를 하지 말자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82" y="977826"/>
            <a:ext cx="5239032" cy="33319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958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uname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uname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은 현재 시스템의 정보를 출력하는 명령어이다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모든 정보를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호스트 이름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버젼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하드웨어 종류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p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소유자의 이름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51" y="977826"/>
            <a:ext cx="5166293" cy="33319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4155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hostname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현재 설정되어 있는 호스트의 이름을 표시하거나 변경한다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다만 변경은 슈퍼유저만 할 수 있고</a:t>
            </a:r>
            <a:r>
              <a:rPr lang="ko-KR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시스템 파일에 스크립트를 바꿔줘야 영구히 적용된다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 : </a:t>
            </a: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ip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address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보여준다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85" y="977826"/>
            <a:ext cx="4756825" cy="33319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03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나눔고딕OTF"/>
                <a:ea typeface="나눔고딕OTF"/>
                <a:cs typeface="나눔고딕OTF"/>
              </a:rPr>
              <a:t>nice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프로세스의 실행우선순위를 설정하는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niceness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가 높으면 젠틀하기 때문에 우선순위가 낮아진다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여기서 우린 나쁜 남자가 되어야 우선순위가 높아진다는 인생의 진리를 깨달을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nice –n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숫자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[program]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형식으로 주로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800" b="1" dirty="0" err="1" smtClean="0">
                <a:latin typeface="나눔고딕OTF"/>
                <a:ea typeface="나눔고딕OTF"/>
                <a:cs typeface="나눔고딕OTF"/>
              </a:rPr>
              <a:t>renice</a:t>
            </a:r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는 실행중인 프로세스의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niceness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를 바꿔준다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85" y="988621"/>
            <a:ext cx="4756825" cy="331034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9895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나눔고딕OTF"/>
                <a:ea typeface="나눔고딕OTF"/>
                <a:cs typeface="나눔고딕OTF"/>
              </a:rPr>
              <a:t>etc</a:t>
            </a:r>
            <a:endParaRPr lang="en-US" dirty="0">
              <a:latin typeface="나눔고딕OTF"/>
              <a:ea typeface="나눔고딕OTF"/>
              <a:cs typeface="나눔고딕OTF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^C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프로세스 종료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^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D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터미널 종료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[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n]: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n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번째 전 명령어 실행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ko-KR" sz="14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!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바로전 명령어 실행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화살표키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히스토리 탐색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 err="1" smtClean="0">
                <a:latin typeface="나눔고딕OTF"/>
                <a:ea typeface="나눔고딕OTF"/>
                <a:cs typeface="나눔고딕OTF"/>
              </a:rPr>
              <a:t>TAb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 :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그 문자열이 포함된 파일 탐색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pPr>
              <a:lnSpc>
                <a:spcPct val="110000"/>
              </a:lnSpc>
            </a:pP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16" y="988621"/>
            <a:ext cx="4752763" cy="331034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931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360" y="721360"/>
            <a:ext cx="8219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참조 </a:t>
            </a:r>
            <a:r>
              <a:rPr lang="en-US" altLang="ko-KR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리눅스 포털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>
                <a:hlinkClick r:id="rId2"/>
              </a:rPr>
              <a:t>https://www.linux.co.kr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 </a:t>
            </a:r>
            <a:r>
              <a:rPr lang="en-US" altLang="ko-KR" dirty="0">
                <a:hlinkClick r:id="rId3"/>
              </a:rPr>
              <a:t>http://wwwcs.dongguk.ac.kr/~jhuni/</a:t>
            </a:r>
            <a:r>
              <a:rPr lang="en-US" altLang="ko-KR" dirty="0" smtClean="0">
                <a:hlinkClick r:id="rId3"/>
              </a:rPr>
              <a:t>linux.html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http://www.viper.pe.kr/docs/</a:t>
            </a:r>
            <a:r>
              <a:rPr lang="en-US" dirty="0" smtClean="0">
                <a:hlinkClick r:id="rId4"/>
              </a:rPr>
              <a:t>linux_syscmd.html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http://sacstory.tistory.com/entry/%EB%A6%AC%EB%88%85%EC%8A%A4-%EB%AA%85%EB%A0%B9%EC%96%</a:t>
            </a:r>
            <a:r>
              <a:rPr lang="en-US" dirty="0" smtClean="0">
                <a:hlinkClick r:id="rId5"/>
              </a:rPr>
              <a:t>B4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http://www.hackerschool.org/HS_Boards/zboard.php?id=Free_Lectures&amp;no=</a:t>
            </a:r>
            <a:r>
              <a:rPr lang="en-US" dirty="0" smtClean="0">
                <a:hlinkClick r:id="rId6"/>
              </a:rPr>
              <a:t>8032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www.linux.co.kr</a:t>
            </a:r>
            <a:r>
              <a:rPr lang="en-US" dirty="0">
                <a:hlinkClick r:id="rId7"/>
              </a:rPr>
              <a:t>/home2/board/</a:t>
            </a:r>
            <a:r>
              <a:rPr lang="en-US" dirty="0" err="1">
                <a:hlinkClick r:id="rId7"/>
              </a:rPr>
              <a:t>subbs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board.php?bo_table</a:t>
            </a:r>
            <a:r>
              <a:rPr lang="en-US" dirty="0">
                <a:hlinkClick r:id="rId7"/>
              </a:rPr>
              <a:t>=</a:t>
            </a:r>
            <a:r>
              <a:rPr lang="en-US" dirty="0" err="1">
                <a:hlinkClick r:id="rId7"/>
              </a:rPr>
              <a:t>lecture&amp;wr_id</a:t>
            </a:r>
            <a:r>
              <a:rPr lang="en-US" dirty="0">
                <a:hlinkClick r:id="rId7"/>
              </a:rPr>
              <a:t>=1791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3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mv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Move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의 약자로 파일을 다른 디렉토리로 이동 및  이름 변경에 쓰인다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원본파일은 삭제된다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mv[option] [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원본파일의 경로와 파일명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][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대상경로의 파일명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]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으로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-b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지워지기 전에 백업본을 만든다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동일 파일명 존재 시 대치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동일 파일명 존재 시 확인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-u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옮겨질 디렉토리에 구 버전의 파일이 있을 경우만 옮긴다</a:t>
            </a:r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옮기기 전에 파일명 출력</a:t>
            </a:r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.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5" name="Content Placeholder 4" descr="스크린샷 2014-07-23 오전 12.57.10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r="138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01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rm</a:t>
            </a:r>
            <a:r>
              <a:rPr lang="en-US" dirty="0" smtClean="0">
                <a:latin typeface="Consolas"/>
                <a:cs typeface="Consolas"/>
              </a:rPr>
              <a:t>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remove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의 약자로 파일을 삭제하는 명령어이다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>
                <a:latin typeface="나눔고딕OTF"/>
                <a:ea typeface="나눔고딕OTF"/>
                <a:cs typeface="나눔고딕OTF"/>
              </a:rPr>
              <a:t> </a:t>
            </a:r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-d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디렉토리를 삭제한다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물어보지 않고 바로 삭제한다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err="1" smtClean="0">
                <a:latin typeface="나눔고딕OTF"/>
                <a:ea typeface="나눔고딕OTF"/>
                <a:cs typeface="나눔고딕OTF"/>
              </a:rPr>
              <a:t>i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삭제전 한번 확인 후 삭제한다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-r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하위 디렉토리를 포함한 파일들을 모두 삭제한다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삭제 되기 전의 파일을 보여준다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5" name="Content Placeholder 4" descr="스크린샷 2014-07-23 오전 12.55.20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3" r="1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453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cat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Concatenate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의 약자로 파일의 내용을 표준 출력으로 내보내거나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,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여러 파일을 하나의 파일로 출력하여 연결한다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또는 표준입력으로부터 파일을 만들 수도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en-US" altLang="ko-KR" sz="1400" dirty="0">
                <a:latin typeface="나눔고딕OTF"/>
                <a:ea typeface="나눔고딕OTF"/>
                <a:cs typeface="나눔고딕OTF"/>
              </a:rPr>
              <a:t>c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at [option][file(s)]</a:t>
            </a: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-n :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행 번호를 붙인다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u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버퍼를 통하지 않고 출력시킨다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A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화면 제어문자를 보여준다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라인 끝은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$,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탭문자는 </a:t>
            </a:r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^|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로 출력한다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  <p:pic>
        <p:nvPicPr>
          <p:cNvPr id="7" name="Content Placeholder 6" descr="스크린샷 2014-07-23 오전 1.06.20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3" r="13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363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chmod</a:t>
            </a:r>
            <a:r>
              <a:rPr lang="en-US" dirty="0" smtClean="0">
                <a:latin typeface="Consolas"/>
                <a:cs typeface="Consolas"/>
              </a:rPr>
              <a:t>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파일의 모드를 바꿀 때 사용하는 명령어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 모드는 권한을 제어한다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-c :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실제로 파일의 권한이 바뀐 파일만 자세히 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파일의 권한이 바뀔 수 없어도 에러 메시지를  출력하지 않는다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변경된 권한에 대해서 자세히</a:t>
            </a:r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디렉토리와 파일들의 권한을 재귀적으로 모두 바꾼다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90265"/>
            <a:ext cx="5638800" cy="3907065"/>
          </a:xfrm>
        </p:spPr>
      </p:pic>
      <p:sp>
        <p:nvSpPr>
          <p:cNvPr id="4" name="TextBox 3"/>
          <p:cNvSpPr txBox="1"/>
          <p:nvPr/>
        </p:nvSpPr>
        <p:spPr>
          <a:xfrm>
            <a:off x="3124200" y="4802724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•"/>
            </a:pP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r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(read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읽기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), w(write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쓰기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), x(execute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실행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)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의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3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가지권한이 있는데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각 단위당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2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진법으로 표현된다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따라서 읽기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쓰기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실행등의 모든 권한을 주려면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4+2+1,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따라서 합계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7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이된다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만약 모든 그룹의 권한을 다 허용해 줄 경우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777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이 된다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 marL="171450" indent="-171450">
              <a:buFontTx/>
              <a:buChar char="•"/>
            </a:pP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우선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권한을 보기위해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en-US" altLang="ko-KR" sz="1000" dirty="0" err="1">
                <a:latin typeface="나눔고딕OTF"/>
                <a:ea typeface="나눔고딕OTF"/>
                <a:cs typeface="나눔고딕OTF"/>
              </a:rPr>
              <a:t>ls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-al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을 쳐보면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wow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라는 파일이 </a:t>
            </a:r>
            <a:r>
              <a:rPr lang="en-US" altLang="ko-KR" sz="1000" dirty="0" err="1">
                <a:latin typeface="나눔고딕OTF"/>
                <a:ea typeface="나눔고딕OTF"/>
                <a:cs typeface="나눔고딕OTF"/>
              </a:rPr>
              <a:t>rw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-r--r--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로되어있다는 것을 알 수 있다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여기서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첫 번째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3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자리는 소유자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두 번째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3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자리는그룹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마지막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3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자리는 타인에게 허용할 것인지 여부를 보여주는것이다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여기서의 소유자는 읽고 쓰기가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,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그룹과 타인은 읽기만허용이 되어있다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. 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모두가 사용할 수 있게 하려면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777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이된다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pPr marL="171450" indent="-171450">
              <a:buFontTx/>
              <a:buChar char="•"/>
            </a:pP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출처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: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http://</a:t>
            </a:r>
            <a:r>
              <a:rPr lang="en-US" altLang="ko-KR" sz="1000" dirty="0" err="1">
                <a:latin typeface="나눔고딕OTF"/>
                <a:ea typeface="나눔고딕OTF"/>
                <a:cs typeface="나눔고딕OTF"/>
              </a:rPr>
              <a:t>linuxism.tistory.com</a:t>
            </a:r>
            <a:r>
              <a:rPr lang="en-US" altLang="ko-KR" sz="1000" dirty="0">
                <a:latin typeface="나눔고딕OTF"/>
                <a:ea typeface="나눔고딕OTF"/>
                <a:cs typeface="나눔고딕OTF"/>
              </a:rPr>
              <a:t>/365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405404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/>
                <a:cs typeface="Consolas"/>
              </a:rPr>
              <a:t>chown</a:t>
            </a:r>
            <a:r>
              <a:rPr lang="en-US" dirty="0" smtClean="0">
                <a:latin typeface="Consolas"/>
                <a:cs typeface="Consolas"/>
              </a:rPr>
              <a:t>	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파일의 소유권을 다른 사람에게 변경할 때 사용한다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en-US" sz="1400" dirty="0" smtClean="0">
                <a:latin typeface="나눔고딕OTF"/>
                <a:ea typeface="나눔고딕OTF"/>
                <a:cs typeface="나눔고딕OTF"/>
              </a:rPr>
              <a:t>파일의 소유권을 다른 사람에게로 바꾸는 것은 슈퍼 유저만이 할 수 있다</a:t>
            </a:r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endParaRPr lang="en-US" altLang="ko-KR" sz="1400" dirty="0" smtClean="0">
              <a:latin typeface="나눔고딕OTF"/>
              <a:ea typeface="나눔고딕OTF"/>
              <a:cs typeface="나눔고딕OTF"/>
            </a:endParaRPr>
          </a:p>
          <a:p>
            <a:r>
              <a:rPr lang="en-US" altLang="ko-KR" sz="1400" dirty="0" smtClean="0">
                <a:latin typeface="나눔고딕OTF"/>
                <a:ea typeface="나눔고딕OTF"/>
                <a:cs typeface="나눔고딕OTF"/>
              </a:rPr>
              <a:t>option</a:t>
            </a:r>
          </a:p>
          <a:p>
            <a:r>
              <a:rPr lang="en-US" sz="1000" dirty="0" smtClean="0">
                <a:latin typeface="나눔고딕OTF"/>
                <a:ea typeface="나눔고딕OTF"/>
                <a:cs typeface="나눔고딕OTF"/>
              </a:rPr>
              <a:t>-c :</a:t>
            </a:r>
            <a:r>
              <a:rPr lang="ko-KR" altLang="en-US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실제로 파일의 권한이 바뀐 파일만 자세히 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f :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파일의 권한이 바뀔 수 없어도 에러 메시지를  출력하지 않는다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v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변경된 권한에 대해서 자세히</a:t>
            </a:r>
            <a:r>
              <a:rPr lang="ko-KR" altLang="ko-KR" sz="1000" dirty="0">
                <a:latin typeface="나눔고딕OTF"/>
                <a:ea typeface="나눔고딕OTF"/>
                <a:cs typeface="나눔고딕OTF"/>
              </a:rPr>
              <a:t>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기술한다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  <a:endParaRPr lang="en-US" altLang="ko-KR" sz="1000" dirty="0">
              <a:latin typeface="나눔고딕OTF"/>
              <a:ea typeface="나눔고딕OTF"/>
              <a:cs typeface="나눔고딕OTF"/>
            </a:endParaRPr>
          </a:p>
          <a:p>
            <a:r>
              <a:rPr lang="ko-KR" altLang="ko-KR" sz="1000" dirty="0" smtClean="0">
                <a:latin typeface="나눔고딕OTF"/>
                <a:ea typeface="나눔고딕OTF"/>
                <a:cs typeface="나눔고딕OTF"/>
              </a:rPr>
              <a:t>-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R : 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디렉토리와 파일들의 권한을 재귀적으로 모두 바꾼다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71" y="690265"/>
            <a:ext cx="5629258" cy="3907065"/>
          </a:xfrm>
        </p:spPr>
      </p:pic>
      <p:sp>
        <p:nvSpPr>
          <p:cNvPr id="4" name="TextBox 3"/>
          <p:cNvSpPr txBox="1"/>
          <p:nvPr/>
        </p:nvSpPr>
        <p:spPr>
          <a:xfrm>
            <a:off x="3124200" y="4802724"/>
            <a:ext cx="563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•"/>
            </a:pP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‘test’</a:t>
            </a:r>
            <a:r>
              <a:rPr lang="ko-KR" altLang="en-US" sz="1000" dirty="0" smtClean="0">
                <a:latin typeface="나눔고딕OTF"/>
                <a:ea typeface="나눔고딕OTF"/>
                <a:cs typeface="나눔고딕OTF"/>
              </a:rPr>
              <a:t> 사용자가 없어서 권한이 넘어가지 않았따</a:t>
            </a:r>
            <a:r>
              <a:rPr lang="en-US" altLang="ko-KR" sz="1000" dirty="0" smtClean="0">
                <a:latin typeface="나눔고딕OTF"/>
                <a:ea typeface="나눔고딕OTF"/>
                <a:cs typeface="나눔고딕OTF"/>
              </a:rPr>
              <a:t>!</a:t>
            </a:r>
            <a:endParaRPr lang="en-US" sz="1000" dirty="0">
              <a:latin typeface="나눔고딕OTF"/>
              <a:ea typeface="나눔고딕OTF"/>
              <a:cs typeface="나눔고딕OTF"/>
            </a:endParaRPr>
          </a:p>
        </p:txBody>
      </p:sp>
    </p:spTree>
    <p:extLst>
      <p:ext uri="{BB962C8B-B14F-4D97-AF65-F5344CB8AC3E}">
        <p14:creationId xmlns:p14="http://schemas.microsoft.com/office/powerpoint/2010/main" val="396975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1519</TotalTime>
  <Words>2976</Words>
  <Application>Microsoft Macintosh PowerPoint</Application>
  <PresentationFormat>On-screen Show (4:3)</PresentationFormat>
  <Paragraphs>437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Civic</vt:lpstr>
      <vt:lpstr>리눅스 명령어</vt:lpstr>
      <vt:lpstr>파일 시스템 조작 명령어</vt:lpstr>
      <vt:lpstr>ls </vt:lpstr>
      <vt:lpstr>cp </vt:lpstr>
      <vt:lpstr>mv </vt:lpstr>
      <vt:lpstr>rm </vt:lpstr>
      <vt:lpstr>cat </vt:lpstr>
      <vt:lpstr>chmod </vt:lpstr>
      <vt:lpstr>chown </vt:lpstr>
      <vt:lpstr>chgrp </vt:lpstr>
      <vt:lpstr>touch </vt:lpstr>
      <vt:lpstr>cd </vt:lpstr>
      <vt:lpstr>mkdir </vt:lpstr>
      <vt:lpstr>rmdir </vt:lpstr>
      <vt:lpstr>pwd </vt:lpstr>
      <vt:lpstr>stat </vt:lpstr>
      <vt:lpstr>df </vt:lpstr>
      <vt:lpstr>du </vt:lpstr>
      <vt:lpstr>find </vt:lpstr>
      <vt:lpstr>whereis </vt:lpstr>
      <vt:lpstr>mount </vt:lpstr>
      <vt:lpstr>umount </vt:lpstr>
      <vt:lpstr>프로세스 명령어</vt:lpstr>
      <vt:lpstr>ps</vt:lpstr>
      <vt:lpstr>pstree</vt:lpstr>
      <vt:lpstr>kill</vt:lpstr>
      <vt:lpstr>bg</vt:lpstr>
      <vt:lpstr>fg</vt:lpstr>
      <vt:lpstr>top</vt:lpstr>
      <vt:lpstr>htop</vt:lpstr>
      <vt:lpstr>사용자 관리 명령어</vt:lpstr>
      <vt:lpstr>sudo</vt:lpstr>
      <vt:lpstr>login</vt:lpstr>
      <vt:lpstr>passwd</vt:lpstr>
      <vt:lpstr>su</vt:lpstr>
      <vt:lpstr>who</vt:lpstr>
      <vt:lpstr>w</vt:lpstr>
      <vt:lpstr>기타 주요 명령어</vt:lpstr>
      <vt:lpstr>more</vt:lpstr>
      <vt:lpstr>more</vt:lpstr>
      <vt:lpstr>grep</vt:lpstr>
      <vt:lpstr>echo</vt:lpstr>
      <vt:lpstr>history</vt:lpstr>
      <vt:lpstr>alias</vt:lpstr>
      <vt:lpstr>uname</vt:lpstr>
      <vt:lpstr>hostname</vt:lpstr>
      <vt:lpstr>nice</vt:lpstr>
      <vt:lpstr>etc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명령어</dc:title>
  <dc:creator>JJungMac Mac</dc:creator>
  <cp:lastModifiedBy>JJungMac Mac</cp:lastModifiedBy>
  <cp:revision>105</cp:revision>
  <dcterms:created xsi:type="dcterms:W3CDTF">2014-07-22T14:15:08Z</dcterms:created>
  <dcterms:modified xsi:type="dcterms:W3CDTF">2014-10-02T11:25:03Z</dcterms:modified>
</cp:coreProperties>
</file>